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60" r:id="rId5"/>
    <p:sldId id="257" r:id="rId6"/>
    <p:sldId id="275" r:id="rId7"/>
    <p:sldId id="281" r:id="rId8"/>
    <p:sldId id="267" r:id="rId9"/>
    <p:sldId id="307" r:id="rId10"/>
    <p:sldId id="277" r:id="rId11"/>
    <p:sldId id="283" r:id="rId12"/>
    <p:sldId id="270" r:id="rId13"/>
    <p:sldId id="287" r:id="rId14"/>
    <p:sldId id="288" r:id="rId15"/>
    <p:sldId id="278" r:id="rId16"/>
    <p:sldId id="294" r:id="rId17"/>
    <p:sldId id="279" r:id="rId18"/>
    <p:sldId id="290" r:id="rId19"/>
    <p:sldId id="280" r:id="rId20"/>
    <p:sldId id="286" r:id="rId21"/>
    <p:sldId id="310" r:id="rId22"/>
    <p:sldId id="293" r:id="rId23"/>
    <p:sldId id="296" r:id="rId24"/>
    <p:sldId id="297" r:id="rId25"/>
    <p:sldId id="314" r:id="rId26"/>
    <p:sldId id="298" r:id="rId27"/>
    <p:sldId id="311" r:id="rId28"/>
    <p:sldId id="299" r:id="rId29"/>
    <p:sldId id="300" r:id="rId30"/>
    <p:sldId id="304" r:id="rId31"/>
    <p:sldId id="301" r:id="rId32"/>
    <p:sldId id="302" r:id="rId33"/>
    <p:sldId id="305" r:id="rId34"/>
    <p:sldId id="284" r:id="rId35"/>
    <p:sldId id="272" r:id="rId36"/>
    <p:sldId id="273" r:id="rId37"/>
    <p:sldId id="308" r:id="rId38"/>
    <p:sldId id="313" r:id="rId39"/>
    <p:sldId id="276" r:id="rId40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6357" autoAdjust="0"/>
  </p:normalViewPr>
  <p:slideViewPr>
    <p:cSldViewPr snapToObjects="1">
      <p:cViewPr varScale="1">
        <p:scale>
          <a:sx n="62" d="100"/>
          <a:sy n="62" d="100"/>
        </p:scale>
        <p:origin x="1196" y="56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outlineViewPr>
    <p:cViewPr>
      <p:scale>
        <a:sx n="33" d="100"/>
        <a:sy n="33" d="100"/>
      </p:scale>
      <p:origin x="0" y="-749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  <a:br>
            <a:rPr lang="de-DE" dirty="0"/>
          </a:br>
          <a:br>
            <a:rPr lang="de-DE" dirty="0"/>
          </a:br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7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7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7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7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7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7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7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7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7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7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7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7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407903B4-9B31-413D-BAED-8693DD39414E}" type="pres">
      <dgm:prSet presAssocID="{74F355E0-9BDF-45A3-9379-A0031BC3B6F2}" presName="compositeA" presStyleCnt="0"/>
      <dgm:spPr/>
    </dgm:pt>
    <dgm:pt modelId="{9D7AF30F-9818-4145-9BEE-BC881E262E01}" type="pres">
      <dgm:prSet presAssocID="{74F355E0-9BDF-45A3-9379-A0031BC3B6F2}" presName="textA" presStyleLbl="revTx" presStyleIdx="6" presStyleCnt="7">
        <dgm:presLayoutVars>
          <dgm:bulletEnabled val="1"/>
        </dgm:presLayoutVars>
      </dgm:prSet>
      <dgm:spPr/>
    </dgm:pt>
    <dgm:pt modelId="{3BBC5736-0FA1-4702-A9A0-BE2604FF6892}" type="pres">
      <dgm:prSet presAssocID="{74F355E0-9BDF-45A3-9379-A0031BC3B6F2}" presName="circleA" presStyleLbl="node1" presStyleIdx="6" presStyleCnt="7"/>
      <dgm:spPr>
        <a:solidFill>
          <a:srgbClr val="679AB9"/>
        </a:solidFill>
        <a:ln>
          <a:noFill/>
        </a:ln>
      </dgm:spPr>
    </dgm:pt>
    <dgm:pt modelId="{6E65279D-770F-4FF8-AAAD-8665D406AB9B}" type="pres">
      <dgm:prSet presAssocID="{74F355E0-9BDF-45A3-9379-A0031BC3B6F2}" presName="spaceA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CDB8E0B4-417E-42D8-9119-907D592A3572}" srcId="{6F90BB34-A93E-4CC3-AEC4-E24CC34944C3}" destId="{74F355E0-9BDF-45A3-9379-A0031BC3B6F2}" srcOrd="6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5F8E9EDC-C899-4677-95F7-8283CCE8A34E}" type="presOf" srcId="{74F355E0-9BDF-45A3-9379-A0031BC3B6F2}" destId="{9D7AF30F-9818-4145-9BEE-BC881E262E01}" srcOrd="0" destOrd="0" presId="urn:microsoft.com/office/officeart/2005/8/layout/hProcess11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5190E097-D7FA-485D-ADF8-F1287481A4D9}" type="presParOf" srcId="{CA5AD55E-BFBA-4EBD-831A-2932F0B84C90}" destId="{407903B4-9B31-413D-BAED-8693DD39414E}" srcOrd="12" destOrd="0" presId="urn:microsoft.com/office/officeart/2005/8/layout/hProcess11"/>
    <dgm:cxn modelId="{A6FE514E-A268-4817-8AAA-DDE454440FBC}" type="presParOf" srcId="{407903B4-9B31-413D-BAED-8693DD39414E}" destId="{9D7AF30F-9818-4145-9BEE-BC881E262E01}" srcOrd="0" destOrd="0" presId="urn:microsoft.com/office/officeart/2005/8/layout/hProcess11"/>
    <dgm:cxn modelId="{86EE0A4E-36CF-428B-B552-ADA2A9E292A8}" type="presParOf" srcId="{407903B4-9B31-413D-BAED-8693DD39414E}" destId="{3BBC5736-0FA1-4702-A9A0-BE2604FF6892}" srcOrd="1" destOrd="0" presId="urn:microsoft.com/office/officeart/2005/8/layout/hProcess11"/>
    <dgm:cxn modelId="{0D74A88B-305A-4C22-8615-FD79B8A798CC}" type="presParOf" srcId="{407903B4-9B31-413D-BAED-8693DD39414E}" destId="{6E65279D-770F-4FF8-AAAD-8665D406AB9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620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Physisches Hexapod-Modell</a:t>
          </a:r>
        </a:p>
      </dsp:txBody>
      <dsp:txXfrm>
        <a:off x="620" y="0"/>
        <a:ext cx="994132" cy="1578193"/>
      </dsp:txXfrm>
    </dsp:sp>
    <dsp:sp modelId="{4915E45D-447B-4753-80F9-E8568B48113C}">
      <dsp:nvSpPr>
        <dsp:cNvPr id="0" name=""/>
        <dsp:cNvSpPr/>
      </dsp:nvSpPr>
      <dsp:spPr>
        <a:xfrm>
          <a:off x="300412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1044459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Einzelne Beinbewegung</a:t>
          </a:r>
        </a:p>
      </dsp:txBody>
      <dsp:txXfrm>
        <a:off x="1044459" y="2367289"/>
        <a:ext cx="994132" cy="1578193"/>
      </dsp:txXfrm>
    </dsp:sp>
    <dsp:sp modelId="{12C1E772-23F2-4F68-898F-2A0E68773953}">
      <dsp:nvSpPr>
        <dsp:cNvPr id="0" name=""/>
        <dsp:cNvSpPr/>
      </dsp:nvSpPr>
      <dsp:spPr>
        <a:xfrm>
          <a:off x="1344251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2088298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Feste Gang-Arten</a:t>
          </a:r>
        </a:p>
      </dsp:txBody>
      <dsp:txXfrm>
        <a:off x="2088298" y="0"/>
        <a:ext cx="994132" cy="1578193"/>
      </dsp:txXfrm>
    </dsp:sp>
    <dsp:sp modelId="{9345E4B7-3D18-40A3-9A99-51AC041A70E4}">
      <dsp:nvSpPr>
        <dsp:cNvPr id="0" name=""/>
        <dsp:cNvSpPr/>
      </dsp:nvSpPr>
      <dsp:spPr>
        <a:xfrm>
          <a:off x="2388090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3132137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RL-Modell</a:t>
          </a:r>
        </a:p>
      </dsp:txBody>
      <dsp:txXfrm>
        <a:off x="3132137" y="2367289"/>
        <a:ext cx="994132" cy="1578193"/>
      </dsp:txXfrm>
    </dsp:sp>
    <dsp:sp modelId="{836E7818-86AB-4044-B179-403788115075}">
      <dsp:nvSpPr>
        <dsp:cNvPr id="0" name=""/>
        <dsp:cNvSpPr/>
      </dsp:nvSpPr>
      <dsp:spPr>
        <a:xfrm>
          <a:off x="3431929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4175975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Input-Anpassungen</a:t>
          </a:r>
        </a:p>
      </dsp:txBody>
      <dsp:txXfrm>
        <a:off x="4175975" y="0"/>
        <a:ext cx="994132" cy="1578193"/>
      </dsp:txXfrm>
    </dsp:sp>
    <dsp:sp modelId="{0AC1FA14-C63C-47C4-BD3F-A573BA8F36A1}">
      <dsp:nvSpPr>
        <dsp:cNvPr id="0" name=""/>
        <dsp:cNvSpPr/>
      </dsp:nvSpPr>
      <dsp:spPr>
        <a:xfrm>
          <a:off x="4475767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5219814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RL-Training</a:t>
          </a:r>
          <a:br>
            <a:rPr lang="de-DE" sz="800" kern="1200" dirty="0"/>
          </a:br>
          <a:br>
            <a:rPr lang="de-DE" sz="800" kern="1200" dirty="0"/>
          </a:br>
          <a:r>
            <a:rPr lang="de-DE" sz="800" kern="1200" dirty="0"/>
            <a:t>Integration mit </a:t>
          </a:r>
          <a:r>
            <a:rPr lang="de-DE" sz="800" kern="1200" dirty="0" err="1"/>
            <a:t>Sanando‘s</a:t>
          </a:r>
          <a:r>
            <a:rPr lang="de-DE" sz="800" kern="1200" dirty="0"/>
            <a:t> Modell</a:t>
          </a:r>
        </a:p>
      </dsp:txBody>
      <dsp:txXfrm>
        <a:off x="5219814" y="2367289"/>
        <a:ext cx="994132" cy="1578193"/>
      </dsp:txXfrm>
    </dsp:sp>
    <dsp:sp modelId="{7B2EBB0B-10C2-4BF3-9C44-5EE5449177F6}">
      <dsp:nvSpPr>
        <dsp:cNvPr id="0" name=""/>
        <dsp:cNvSpPr/>
      </dsp:nvSpPr>
      <dsp:spPr>
        <a:xfrm>
          <a:off x="5519606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AF30F-9818-4145-9BEE-BC881E262E01}">
      <dsp:nvSpPr>
        <dsp:cNvPr id="0" name=""/>
        <dsp:cNvSpPr/>
      </dsp:nvSpPr>
      <dsp:spPr>
        <a:xfrm>
          <a:off x="6263653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…</a:t>
          </a:r>
        </a:p>
      </dsp:txBody>
      <dsp:txXfrm>
        <a:off x="6263653" y="0"/>
        <a:ext cx="994132" cy="1578193"/>
      </dsp:txXfrm>
    </dsp:sp>
    <dsp:sp modelId="{3BBC5736-0FA1-4702-A9A0-BE2604FF6892}">
      <dsp:nvSpPr>
        <dsp:cNvPr id="0" name=""/>
        <dsp:cNvSpPr/>
      </dsp:nvSpPr>
      <dsp:spPr>
        <a:xfrm>
          <a:off x="6563445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30.08.2023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Klasse von Robotern die Insekten nachempfunden wurde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MATLAB ist Softwareumgebung zum Beschreiben und Lösen math. Probleme sowie deren grafischer Darstellung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9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einzelnem Bein lässt sich Bewegungsablauf in 2 Abschnitte aufteilen: Swing und </a:t>
            </a:r>
            <a:r>
              <a:rPr lang="de-DE" dirty="0" err="1"/>
              <a:t>Stance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87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Feedback Control Loop </a:t>
            </a:r>
          </a:p>
          <a:p>
            <a:r>
              <a:rPr lang="de-DE" dirty="0" err="1"/>
              <a:t>Closed</a:t>
            </a:r>
            <a:r>
              <a:rPr lang="de-DE" dirty="0"/>
              <a:t>-Loop Controller</a:t>
            </a:r>
          </a:p>
          <a:p>
            <a:endParaRPr lang="de-DE" dirty="0"/>
          </a:p>
          <a:p>
            <a:r>
              <a:rPr lang="de-DE" dirty="0"/>
              <a:t>P: Wie Name sagt proportional zum Fehler </a:t>
            </a:r>
            <a:r>
              <a:rPr lang="de-DE" dirty="0">
                <a:sym typeface="Wingdings" panose="05000000000000000000" pitchFamily="2" charset="2"/>
              </a:rPr>
              <a:t> Je höher, desto schneller korrigiert der Controller auch</a:t>
            </a:r>
            <a:endParaRPr lang="de-DE" dirty="0"/>
          </a:p>
          <a:p>
            <a:r>
              <a:rPr lang="de-DE" dirty="0"/>
              <a:t>I: Korrigiert dauerhaften Bias, falls vorhanden</a:t>
            </a:r>
          </a:p>
          <a:p>
            <a:r>
              <a:rPr lang="de-DE" dirty="0"/>
              <a:t>D: „Schaut in die Zukunft“ </a:t>
            </a:r>
            <a:r>
              <a:rPr lang="de-DE" dirty="0">
                <a:sym typeface="Wingdings" panose="05000000000000000000" pitchFamily="2" charset="2"/>
              </a:rPr>
              <a:t> Verhindert </a:t>
            </a:r>
            <a:r>
              <a:rPr lang="de-DE" dirty="0" err="1">
                <a:sym typeface="Wingdings" panose="05000000000000000000" pitchFamily="2" charset="2"/>
              </a:rPr>
              <a:t>Overshooting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23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learning-resources/-introduction-reinforcement-learning-david-silver" TargetMode="External"/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n8PRpmsu08pQBgjxYFXSsODEF3Jqmm-y" TargetMode="External"/><Relationship Id="rId2" Type="http://schemas.openxmlformats.org/officeDocument/2006/relationships/hyperlink" Target="https://motion.cs.illinois.edu/RoboticSystems/InverseKinematics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.mathworks.com/help/index.html" TargetMode="External"/><Relationship Id="rId4" Type="http://schemas.openxmlformats.org/officeDocument/2006/relationships/hyperlink" Target="https://deepmind.com/learning-resources/-introduction-reinforcement-learning-david-silve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en-US" sz="2500" dirty="0"/>
              <a:t>Leveraging MATLAB Simulink for Hexapod Robotics: Simulation, Control and Learning</a:t>
            </a:r>
            <a:endParaRPr lang="de-DE" sz="25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920562"/>
            <a:ext cx="6408000" cy="2293228"/>
          </a:xfrm>
        </p:spPr>
        <p:txBody>
          <a:bodyPr/>
          <a:lstStyle/>
          <a:p>
            <a:r>
              <a:rPr lang="de-DE" dirty="0"/>
              <a:t>Zwischenvortrag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Simscape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 für physikalische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Festkörpersimulationen,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Koordinatensysteme, Transformationen, versch. Gelenke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5159521" y="5441207"/>
            <a:ext cx="2772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[Fig.6]: Simscape, Modell eines springenden Balls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93D56-3C6F-8089-E8C1-AA5F6B11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521" y="1393944"/>
            <a:ext cx="3779912" cy="4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Simscape: Beispiel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1799872" y="5155352"/>
            <a:ext cx="313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[Video1]: Simscape, Aufnahme des springenden Ball</a:t>
            </a:r>
          </a:p>
        </p:txBody>
      </p:sp>
      <p:pic>
        <p:nvPicPr>
          <p:cNvPr id="2" name="BouncingBallExample">
            <a:hlinkClick r:id="" action="ppaction://media"/>
            <a:extLst>
              <a:ext uri="{FF2B5EF4-FFF2-40B4-BE49-F238E27FC236}">
                <a16:creationId xmlns:a16="http://schemas.microsoft.com/office/drawing/2014/main" id="{A8811520-4DC7-CECE-53DE-D8DD9C322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124" y="2132896"/>
            <a:ext cx="5355752" cy="30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ntwurf, Zeichnung, Diagramm, Lineart enthält.&#10;&#10;Automatisch generierte Beschreibung">
            <a:extLst>
              <a:ext uri="{FF2B5EF4-FFF2-40B4-BE49-F238E27FC236}">
                <a16:creationId xmlns:a16="http://schemas.microsoft.com/office/drawing/2014/main" id="{2D7E888A-0783-F98A-6313-FAE8751F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87" y="2731464"/>
            <a:ext cx="5117313" cy="278499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3 Beinsegmente, </a:t>
                </a:r>
                <a:r>
                  <a:rPr lang="de-DE" dirty="0" err="1"/>
                  <a:t>Coxa</a:t>
                </a:r>
                <a:r>
                  <a:rPr lang="de-DE" dirty="0"/>
                  <a:t>, Femur und Tibia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: Longitudinale Bewegung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dirty="0"/>
                  <a:t>: Heben und Senken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Swing-</a:t>
                </a:r>
                <a:r>
                  <a:rPr lang="de-DE" dirty="0" err="1"/>
                  <a:t>Stance</a:t>
                </a:r>
                <a:r>
                  <a:rPr lang="de-DE" dirty="0"/>
                  <a:t>-Zyklus zwischen PEP und AEP</a:t>
                </a:r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  <a:blipFill>
                <a:blip r:embed="rId4"/>
                <a:stretch>
                  <a:fillRect l="-28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6947103" y="5629011"/>
            <a:ext cx="22337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[Fig.7]: Skizze, Bein eines Stabinsekts</a:t>
            </a:r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reuzworträtsel, Quadrat, Diagramm enthält.&#10;&#10;Automatisch generierte Beschreibung">
            <a:extLst>
              <a:ext uri="{FF2B5EF4-FFF2-40B4-BE49-F238E27FC236}">
                <a16:creationId xmlns:a16="http://schemas.microsoft.com/office/drawing/2014/main" id="{554870D6-2BF1-8963-F496-48856BC1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96" y="1877314"/>
            <a:ext cx="4536504" cy="390206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(2)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4788024" y="5693452"/>
            <a:ext cx="3528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[Fig.8]: </a:t>
            </a:r>
            <a:r>
              <a:rPr lang="de-DE" sz="800" dirty="0" err="1"/>
              <a:t>Footfall</a:t>
            </a:r>
            <a:r>
              <a:rPr lang="de-DE" sz="800" dirty="0"/>
              <a:t> Pattern: Wave(a), Ripple(b) und Tripod(c)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0F2B2019-8AF0-3261-7AF3-B618439C2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4" y="2276872"/>
            <a:ext cx="4357242" cy="34667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1" dirty="0"/>
              <a:t>Gangarten</a:t>
            </a:r>
            <a:r>
              <a:rPr lang="de-DE" dirty="0"/>
              <a:t>: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Wave (langsam)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Ripple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 err="1"/>
              <a:t>Tetrapod</a:t>
            </a:r>
            <a:endParaRPr lang="de-DE" b="0" dirty="0"/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Tripod (schnell)</a:t>
            </a:r>
          </a:p>
          <a:p>
            <a:pPr lvl="1" indent="0">
              <a:lnSpc>
                <a:spcPct val="100000"/>
              </a:lnSpc>
              <a:buNone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Footfall</a:t>
            </a:r>
            <a:r>
              <a:rPr lang="de-DE" dirty="0"/>
              <a:t> Patterns </a:t>
            </a:r>
          </a:p>
        </p:txBody>
      </p:sp>
    </p:spTree>
    <p:extLst>
      <p:ext uri="{BB962C8B-B14F-4D97-AF65-F5344CB8AC3E}">
        <p14:creationId xmlns:p14="http://schemas.microsoft.com/office/powerpoint/2010/main" val="345856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</p:spPr>
            <p:txBody>
              <a:bodyPr/>
              <a:lstStyle/>
              <a:p>
                <a:r>
                  <a:rPr lang="de-DE" b="1" dirty="0"/>
                  <a:t>Ziel: </a:t>
                </a:r>
                <a:r>
                  <a:rPr lang="de-DE" dirty="0"/>
                  <a:t>Bestimmung der Gelenkstellungen (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), sodass Endeffektor in Pose (</a:t>
                </a:r>
                <a:r>
                  <a:rPr lang="de-DE" dirty="0" err="1"/>
                  <a:t>x,y</a:t>
                </a:r>
                <a:r>
                  <a:rPr lang="de-DE" dirty="0"/>
                  <a:t>).</a:t>
                </a:r>
              </a:p>
              <a:p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  <a:blipFill>
                <a:blip r:embed="rId2"/>
                <a:stretch>
                  <a:fillRect l="-1806" t="-14118" b="-27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Screenshot, Reihe, Kreis, Licht enthält.&#10;&#10;Automatisch generierte Beschreibung">
            <a:extLst>
              <a:ext uri="{FF2B5EF4-FFF2-40B4-BE49-F238E27FC236}">
                <a16:creationId xmlns:a16="http://schemas.microsoft.com/office/drawing/2014/main" id="{B5A384A2-E7B7-AA10-3009-B3FB4AE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8" y="2592383"/>
            <a:ext cx="5796644" cy="32944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B01B952-9B4D-C32B-DC2E-D36B8E29DBFA}"/>
              </a:ext>
            </a:extLst>
          </p:cNvPr>
          <p:cNvSpPr txBox="1"/>
          <p:nvPr/>
        </p:nvSpPr>
        <p:spPr>
          <a:xfrm>
            <a:off x="5789260" y="5779073"/>
            <a:ext cx="202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[Fig.9]: Beispiel, Inverse Kinematik</a:t>
            </a:r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Lösungsmethoden: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Analytisch: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Trigonometrische Gleichungen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Exakte Lösung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Numerisch: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Iterative Approximation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Konvergiert zur Lösung hin</a:t>
            </a:r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1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CEA2DC5E-6708-656C-D371-5A6166BAC976}"/>
              </a:ext>
            </a:extLst>
          </p:cNvPr>
          <p:cNvSpPr/>
          <p:nvPr/>
        </p:nvSpPr>
        <p:spPr>
          <a:xfrm>
            <a:off x="4572000" y="3179488"/>
            <a:ext cx="227456" cy="91440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9D6C809E-34F8-44D9-B149-718FABCEC9BC}"/>
              </a:ext>
            </a:extLst>
          </p:cNvPr>
          <p:cNvSpPr/>
          <p:nvPr/>
        </p:nvSpPr>
        <p:spPr>
          <a:xfrm>
            <a:off x="4572000" y="4406708"/>
            <a:ext cx="227456" cy="58484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lang="de-DE" sz="1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0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/>
                  <a:t>Schnell</a:t>
                </a:r>
                <a:r>
                  <a:rPr lang="de-DE" b="0" dirty="0"/>
                  <a:t> berechenbar</a:t>
                </a:r>
              </a:p>
              <a:p>
                <a:r>
                  <a:rPr lang="de-DE" b="0" dirty="0"/>
                  <a:t>Niedrige Anzahl an </a:t>
                </a:r>
                <a:r>
                  <a:rPr lang="de-DE" b="0" dirty="0" err="1"/>
                  <a:t>DoF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5)</m:t>
                    </m:r>
                  </m:oMath>
                </a14:m>
                <a:r>
                  <a:rPr lang="de-DE" dirty="0"/>
                  <a:t> </a:t>
                </a:r>
                <a:r>
                  <a:rPr lang="de-DE" b="0" dirty="0"/>
                  <a:t>nötig</a:t>
                </a:r>
              </a:p>
              <a:p>
                <a:endParaRPr lang="de-DE" b="0" dirty="0"/>
              </a:p>
              <a:p>
                <a:pPr lvl="2" indent="0">
                  <a:buNone/>
                </a:pPr>
                <a:endParaRPr lang="de-DE" dirty="0"/>
              </a:p>
              <a:p>
                <a:pPr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  <a:blipFill>
                <a:blip r:embed="rId2"/>
                <a:stretch>
                  <a:fillRect l="-3385" t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A643B389-947F-9492-506F-2410998F0D8B}"/>
              </a:ext>
            </a:extLst>
          </p:cNvPr>
          <p:cNvSpPr txBox="1">
            <a:spLocks/>
          </p:cNvSpPr>
          <p:nvPr/>
        </p:nvSpPr>
        <p:spPr>
          <a:xfrm>
            <a:off x="5004048" y="4366677"/>
            <a:ext cx="3782403" cy="891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Flexibel</a:t>
            </a:r>
            <a:r>
              <a:rPr lang="en-US" b="0" dirty="0"/>
              <a:t>, </a:t>
            </a:r>
            <a:r>
              <a:rPr lang="en-US" b="0" dirty="0" err="1"/>
              <a:t>unabhängig</a:t>
            </a:r>
            <a:r>
              <a:rPr lang="en-US" b="0" dirty="0"/>
              <a:t> von #DoF</a:t>
            </a:r>
          </a:p>
          <a:p>
            <a:r>
              <a:rPr lang="en-US" b="1" dirty="0" err="1"/>
              <a:t>Rechnerischer</a:t>
            </a:r>
            <a:r>
              <a:rPr lang="en-US" b="1" dirty="0"/>
              <a:t> </a:t>
            </a:r>
            <a:r>
              <a:rPr lang="en-US" b="1" dirty="0" err="1"/>
              <a:t>Aufwand</a:t>
            </a:r>
            <a:r>
              <a:rPr lang="en-US" b="1" dirty="0"/>
              <a:t> </a:t>
            </a:r>
            <a:r>
              <a:rPr lang="en-US" b="1" dirty="0" err="1"/>
              <a:t>hoch</a:t>
            </a:r>
            <a:endParaRPr lang="de-DE" b="1" dirty="0"/>
          </a:p>
          <a:p>
            <a:endParaRPr lang="de-DE" dirty="0"/>
          </a:p>
          <a:p>
            <a:pPr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46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b="1" dirty="0"/>
                  <a:t>P</a:t>
                </a:r>
                <a:r>
                  <a:rPr lang="de-DE" b="0" dirty="0"/>
                  <a:t>roportional-</a:t>
                </a:r>
                <a:r>
                  <a:rPr lang="de-DE" b="1" dirty="0"/>
                  <a:t>I</a:t>
                </a:r>
                <a:r>
                  <a:rPr lang="de-DE" b="0" dirty="0"/>
                  <a:t>ntegral-</a:t>
                </a:r>
                <a:r>
                  <a:rPr lang="de-DE" b="1" dirty="0"/>
                  <a:t>D</a:t>
                </a:r>
                <a:r>
                  <a:rPr lang="de-DE" b="0" dirty="0"/>
                  <a:t>erivative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Verhalten durch Parametern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b="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de-DE" dirty="0"/>
                  <a:t>anpassbar</a:t>
                </a:r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  <a:blipFill>
                <a:blip r:embed="rId3"/>
                <a:stretch>
                  <a:fillRect l="-1592" b="-38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B0F7EB-22DA-D4F2-6521-148CF34F9879}"/>
              </a:ext>
            </a:extLst>
          </p:cNvPr>
          <p:cNvSpPr txBox="1"/>
          <p:nvPr/>
        </p:nvSpPr>
        <p:spPr>
          <a:xfrm>
            <a:off x="6675040" y="456442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[Fig.10]: Schema eines PID-Controllers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493D5AB-C779-2207-DC3B-0484CBEC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3" y="1929449"/>
            <a:ext cx="9144000" cy="2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2165" y="2132856"/>
            <a:ext cx="4491844" cy="381642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Agent führt Aktionen in der Umgebung 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Erhält von der Umgebung </a:t>
            </a:r>
            <a:r>
              <a:rPr lang="de-DE" b="0" dirty="0" err="1"/>
              <a:t>Observations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Umgebung gibt Feedback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Reward</a:t>
            </a:r>
            <a:r>
              <a:rPr lang="de-DE" dirty="0">
                <a:sym typeface="Wingdings" panose="05000000000000000000" pitchFamily="2" charset="2"/>
              </a:rPr>
              <a:t>-Funktion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b="1" dirty="0"/>
              <a:t>Ziel: </a:t>
            </a:r>
            <a:r>
              <a:rPr lang="de-DE" b="0" dirty="0"/>
              <a:t>Maximierung des kumulierten </a:t>
            </a:r>
            <a:r>
              <a:rPr lang="de-DE" b="0" dirty="0" err="1"/>
              <a:t>Rewards</a:t>
            </a:r>
            <a:endParaRPr lang="de-DE" b="0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F6DD1F-F29A-98E8-B4C1-55C4B8BC48E4}"/>
              </a:ext>
            </a:extLst>
          </p:cNvPr>
          <p:cNvSpPr txBox="1"/>
          <p:nvPr/>
        </p:nvSpPr>
        <p:spPr>
          <a:xfrm>
            <a:off x="5835099" y="5141630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[Fig.11]: Reinforcement Learning, grundlegendes Konzept</a:t>
            </a:r>
          </a:p>
        </p:txBody>
      </p:sp>
      <p:pic>
        <p:nvPicPr>
          <p:cNvPr id="6" name="Grafik 5" descr="Ein Bild, das Planet, Kugel, Welt, Erde enthält.&#10;&#10;Automatisch generierte Beschreibung">
            <a:extLst>
              <a:ext uri="{FF2B5EF4-FFF2-40B4-BE49-F238E27FC236}">
                <a16:creationId xmlns:a16="http://schemas.microsoft.com/office/drawing/2014/main" id="{1B09ABFC-CF7F-935B-3BDF-2E801E51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45" y="2205077"/>
            <a:ext cx="4419837" cy="30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Entwurf, Text, Zeichnung enthält.&#10;&#10;Automatisch generierte Beschreibung">
            <a:extLst>
              <a:ext uri="{FF2B5EF4-FFF2-40B4-BE49-F238E27FC236}">
                <a16:creationId xmlns:a16="http://schemas.microsoft.com/office/drawing/2014/main" id="{2CC85416-C2FD-E5FB-F335-8100B8A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764516"/>
            <a:ext cx="5040560" cy="2135157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RL in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132856"/>
            <a:ext cx="6877521" cy="361072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RL </a:t>
            </a:r>
            <a:r>
              <a:rPr lang="de-DE" b="0" dirty="0" err="1"/>
              <a:t>Angent</a:t>
            </a:r>
            <a:r>
              <a:rPr lang="de-DE" b="0" dirty="0"/>
              <a:t> a</a:t>
            </a:r>
            <a:r>
              <a:rPr lang="de-DE" dirty="0"/>
              <a:t>ls Simulink-</a:t>
            </a:r>
            <a:r>
              <a:rPr lang="de-DE" b="0" dirty="0"/>
              <a:t>Block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Simulink-Modell als Umgebung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Versch. RL-Algorithmen </a:t>
            </a:r>
            <a:r>
              <a:rPr lang="de-DE" b="0"/>
              <a:t>zu</a:t>
            </a:r>
            <a:r>
              <a:rPr lang="de-DE"/>
              <a:t>r Auswahl (</a:t>
            </a:r>
            <a:r>
              <a:rPr lang="de-DE" dirty="0"/>
              <a:t>TD3, DDPG, </a:t>
            </a:r>
            <a:r>
              <a:rPr lang="de-DE"/>
              <a:t>SAC,…)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Definition der </a:t>
            </a:r>
            <a:r>
              <a:rPr lang="de-DE" dirty="0" err="1"/>
              <a:t>Reward</a:t>
            </a:r>
            <a:r>
              <a:rPr lang="de-DE" dirty="0"/>
              <a:t>-Funktion zentral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84740B-8007-7C6C-AB40-3EDEF7851F06}"/>
              </a:ext>
            </a:extLst>
          </p:cNvPr>
          <p:cNvSpPr txBox="1"/>
          <p:nvPr/>
        </p:nvSpPr>
        <p:spPr>
          <a:xfrm>
            <a:off x="5743265" y="5760476"/>
            <a:ext cx="14754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[Fig.12]: RL in Simulink</a:t>
            </a:r>
          </a:p>
        </p:txBody>
      </p:sp>
    </p:spTree>
    <p:extLst>
      <p:ext uri="{BB962C8B-B14F-4D97-AF65-F5344CB8AC3E}">
        <p14:creationId xmlns:p14="http://schemas.microsoft.com/office/powerpoint/2010/main" val="4075962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E5819DC-0D05-8244-2784-90256B1D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3728" y="1844824"/>
            <a:ext cx="5616624" cy="3843368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 Simulink-Modell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6954BC-C7B0-2D5B-42CF-C208D2AF77CC}"/>
              </a:ext>
            </a:extLst>
          </p:cNvPr>
          <p:cNvSpPr txBox="1"/>
          <p:nvPr/>
        </p:nvSpPr>
        <p:spPr>
          <a:xfrm>
            <a:off x="5544000" y="5822597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[Fig.13]: Simulink-Modell, oberste Ebene</a:t>
            </a:r>
          </a:p>
        </p:txBody>
      </p:sp>
    </p:spTree>
    <p:extLst>
      <p:ext uri="{BB962C8B-B14F-4D97-AF65-F5344CB8AC3E}">
        <p14:creationId xmlns:p14="http://schemas.microsoft.com/office/powerpoint/2010/main" val="138218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639302"/>
            <a:ext cx="8426451" cy="577054"/>
          </a:xfrm>
        </p:spPr>
        <p:txBody>
          <a:bodyPr/>
          <a:lstStyle/>
          <a:p>
            <a:r>
              <a:rPr lang="en-US" dirty="0"/>
              <a:t>Leveraging MATLAB Simulink for Hexapod Robotics: Simulation, Control and Learning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Aufbau eines Hexapod-Modells in Simulink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Entwicklung eines Bewegungscontrollers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Erlernen des Beinkoordination durch Reinforcement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97622A-C431-7FAB-3352-A6382C5DA606}"/>
              </a:ext>
            </a:extLst>
          </p:cNvPr>
          <p:cNvSpPr txBox="1"/>
          <p:nvPr/>
        </p:nvSpPr>
        <p:spPr>
          <a:xfrm>
            <a:off x="3853543" y="29696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DE47DC-67A0-838A-30E9-5A695CD6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601" y="1916832"/>
            <a:ext cx="6632798" cy="39624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7588C0B-158D-DFE5-53AA-24EF84D1CCBE}"/>
              </a:ext>
            </a:extLst>
          </p:cNvPr>
          <p:cNvSpPr txBox="1"/>
          <p:nvPr/>
        </p:nvSpPr>
        <p:spPr>
          <a:xfrm>
            <a:off x="5724128" y="5805264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[Fig.14]: Modell des physischen </a:t>
            </a:r>
            <a:r>
              <a:rPr lang="de-DE" sz="800" dirty="0" err="1"/>
              <a:t>Hexapods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9369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 Leg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6410187" y="570210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[Fig.15]: Bein des Hexapod-Modells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C0270-8C29-7CDB-0BBA-F4F9FD35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762" y="1825014"/>
            <a:ext cx="8358475" cy="3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Hexapod: Koordinatensysteme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4932040" y="5553451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[Fig.16]: Hexapod </a:t>
            </a:r>
            <a:r>
              <a:rPr lang="de-DE" sz="800" dirty="0" err="1"/>
              <a:t>Coordinate</a:t>
            </a:r>
            <a:r>
              <a:rPr lang="de-DE" sz="800" dirty="0"/>
              <a:t> Frames</a:t>
            </a:r>
          </a:p>
        </p:txBody>
      </p:sp>
      <p:pic>
        <p:nvPicPr>
          <p:cNvPr id="3" name="Grafik 2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323AFE3B-D1EE-0B08-0ABD-4CD6B07F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39" y="2035657"/>
            <a:ext cx="4865314" cy="35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9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Text, Screenshot, Klebezettel, Diagramm enthält.&#10;&#10;Automatisch generierte Beschreibung">
            <a:extLst>
              <a:ext uri="{FF2B5EF4-FFF2-40B4-BE49-F238E27FC236}">
                <a16:creationId xmlns:a16="http://schemas.microsoft.com/office/drawing/2014/main" id="{7B42F60E-3324-BC4D-2D2D-12F819B3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556792"/>
            <a:ext cx="4830526" cy="408799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B646E07-1FBF-ECE8-6266-047E5B3B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1 Controller pro Bein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Sensordaten rein </a:t>
            </a:r>
            <a:r>
              <a:rPr lang="de-DE" dirty="0">
                <a:sym typeface="Wingdings" panose="05000000000000000000" pitchFamily="2" charset="2"/>
              </a:rPr>
              <a:t> Drehmomente raus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Steuerung der Controller über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feste </a:t>
            </a:r>
            <a:r>
              <a:rPr lang="de-DE" b="0" dirty="0" err="1">
                <a:sym typeface="Wingdings" panose="05000000000000000000" pitchFamily="2" charset="2"/>
              </a:rPr>
              <a:t>Gait</a:t>
            </a:r>
            <a:r>
              <a:rPr lang="de-DE" b="0" dirty="0">
                <a:sym typeface="Wingdings" panose="05000000000000000000" pitchFamily="2" charset="2"/>
              </a:rPr>
              <a:t>-Definition oder …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RL-Agent</a:t>
            </a:r>
            <a:endParaRPr lang="de-DE" b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E92E52-D849-C3FC-8C07-DFDDFA838F6B}"/>
              </a:ext>
            </a:extLst>
          </p:cNvPr>
          <p:cNvSpPr txBox="1"/>
          <p:nvPr/>
        </p:nvSpPr>
        <p:spPr>
          <a:xfrm>
            <a:off x="6516216" y="5655582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[Fig.17]: 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341038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61DB83-5953-E108-F515-BDF4BBEF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6" y="2060848"/>
            <a:ext cx="8881688" cy="388213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11610D4-0C3C-67DB-1C11-09632B8DF273}"/>
              </a:ext>
            </a:extLst>
          </p:cNvPr>
          <p:cNvSpPr txBox="1"/>
          <p:nvPr/>
        </p:nvSpPr>
        <p:spPr>
          <a:xfrm>
            <a:off x="6444208" y="5773062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[Fig.18]: Simulink-Übersicht,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1544465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27967-5C1B-84E0-FA3B-CE745B37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08" y="2606734"/>
            <a:ext cx="8977983" cy="291049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50DD92E-148E-C02B-4973-4C9B203EC8B2}"/>
              </a:ext>
            </a:extLst>
          </p:cNvPr>
          <p:cNvSpPr txBox="1"/>
          <p:nvPr/>
        </p:nvSpPr>
        <p:spPr>
          <a:xfrm>
            <a:off x="7092280" y="575252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[Fig.19]: Controller, einzelnes Bein</a:t>
            </a:r>
          </a:p>
        </p:txBody>
      </p:sp>
    </p:spTree>
    <p:extLst>
      <p:ext uri="{BB962C8B-B14F-4D97-AF65-F5344CB8AC3E}">
        <p14:creationId xmlns:p14="http://schemas.microsoft.com/office/powerpoint/2010/main" val="194564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B7A80F2D-217D-54F1-44B4-0C48B47D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4" y="1916832"/>
            <a:ext cx="7950011" cy="395196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5822737-CF47-2EFA-FB2B-6941C2D48C69}"/>
              </a:ext>
            </a:extLst>
          </p:cNvPr>
          <p:cNvSpPr txBox="1"/>
          <p:nvPr/>
        </p:nvSpPr>
        <p:spPr>
          <a:xfrm>
            <a:off x="5868144" y="5809825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[Fig.20]: Erzeugung des Bewegungsablaufs</a:t>
            </a:r>
          </a:p>
        </p:txBody>
      </p:sp>
    </p:spTree>
    <p:extLst>
      <p:ext uri="{BB962C8B-B14F-4D97-AF65-F5344CB8AC3E}">
        <p14:creationId xmlns:p14="http://schemas.microsoft.com/office/powerpoint/2010/main" val="3538900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3C7F5B-154B-5D14-560E-6CACE67F3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6" y="2924944"/>
            <a:ext cx="8964488" cy="208823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82B7021-84CA-B294-D8DF-DFDED906F2AD}"/>
              </a:ext>
            </a:extLst>
          </p:cNvPr>
          <p:cNvSpPr txBox="1"/>
          <p:nvPr/>
        </p:nvSpPr>
        <p:spPr>
          <a:xfrm>
            <a:off x="6176913" y="5702103"/>
            <a:ext cx="2981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[Fig.21]: Erzeugung des Bewegungsablaufs, Simulink</a:t>
            </a:r>
          </a:p>
        </p:txBody>
      </p:sp>
    </p:spTree>
    <p:extLst>
      <p:ext uri="{BB962C8B-B14F-4D97-AF65-F5344CB8AC3E}">
        <p14:creationId xmlns:p14="http://schemas.microsoft.com/office/powerpoint/2010/main" val="347481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Signal Generator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28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D9C0F1-D6FD-F386-F257-CFF62E5E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31" y="2000022"/>
            <a:ext cx="8736538" cy="373323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822B891-D081-21DF-89E7-AC7943C27127}"/>
              </a:ext>
            </a:extLst>
          </p:cNvPr>
          <p:cNvSpPr txBox="1"/>
          <p:nvPr/>
        </p:nvSpPr>
        <p:spPr>
          <a:xfrm>
            <a:off x="4860032" y="5809825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[Fig.22]: Erzeugung des Signals für x-, z-Koordinate</a:t>
            </a:r>
          </a:p>
        </p:txBody>
      </p:sp>
    </p:spTree>
    <p:extLst>
      <p:ext uri="{BB962C8B-B14F-4D97-AF65-F5344CB8AC3E}">
        <p14:creationId xmlns:p14="http://schemas.microsoft.com/office/powerpoint/2010/main" val="80293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Swing-Phase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29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EB88A9-F10B-5652-7713-16E46B4D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52" y="2476089"/>
            <a:ext cx="8840096" cy="276685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7505A64-5841-0658-DA65-9C66132EE6E1}"/>
              </a:ext>
            </a:extLst>
          </p:cNvPr>
          <p:cNvSpPr txBox="1"/>
          <p:nvPr/>
        </p:nvSpPr>
        <p:spPr>
          <a:xfrm>
            <a:off x="6732240" y="5204281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[Fig.23]: Signalerzeugung, Swing-Phase</a:t>
            </a:r>
          </a:p>
        </p:txBody>
      </p:sp>
    </p:spTree>
    <p:extLst>
      <p:ext uri="{BB962C8B-B14F-4D97-AF65-F5344CB8AC3E}">
        <p14:creationId xmlns:p14="http://schemas.microsoft.com/office/powerpoint/2010/main" val="380709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8275"/>
            <a:ext cx="4572040" cy="457204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348881"/>
            <a:ext cx="5003356" cy="18722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Insektenartige Roboter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6</a:t>
            </a:r>
            <a:r>
              <a:rPr lang="de-DE" dirty="0"/>
              <a:t> Beine, </a:t>
            </a:r>
            <a:r>
              <a:rPr lang="de-DE" b="1" dirty="0"/>
              <a:t>3</a:t>
            </a:r>
            <a:r>
              <a:rPr lang="de-DE" dirty="0"/>
              <a:t> Gelenke pro Bein      </a:t>
            </a:r>
            <a:r>
              <a:rPr lang="de-DE" b="1" dirty="0"/>
              <a:t>18 </a:t>
            </a:r>
            <a:r>
              <a:rPr lang="de-DE" b="1" dirty="0" err="1"/>
              <a:t>DoF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Hohe Flexibilität und Standfestigkeit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Komplexer Bewegungsablauf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716016" y="397522"/>
            <a:ext cx="4069209" cy="351277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732240" y="520428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8E901507-C3DA-E2C3-4223-DD3342DD5607}"/>
              </a:ext>
            </a:extLst>
          </p:cNvPr>
          <p:cNvSpPr txBox="1">
            <a:spLocks/>
          </p:cNvSpPr>
          <p:nvPr/>
        </p:nvSpPr>
        <p:spPr>
          <a:xfrm>
            <a:off x="3426549" y="3213750"/>
            <a:ext cx="892473" cy="476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9DB6CB3-33DE-15E2-34DE-60CFDD316BF4}"/>
              </a:ext>
            </a:extLst>
          </p:cNvPr>
          <p:cNvSpPr/>
          <p:nvPr/>
        </p:nvSpPr>
        <p:spPr>
          <a:xfrm>
            <a:off x="3838064" y="2972166"/>
            <a:ext cx="216024" cy="139900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Probleme und Lösungen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Simulinks</a:t>
            </a:r>
            <a:r>
              <a:rPr lang="de-DE" dirty="0"/>
              <a:t> iterativer IK-Solver-Block langsam </a:t>
            </a:r>
          </a:p>
          <a:p>
            <a:pPr>
              <a:lnSpc>
                <a:spcPct val="150000"/>
              </a:lnSpc>
            </a:pPr>
            <a:r>
              <a:rPr lang="de-DE" dirty="0"/>
              <a:t>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dirty="0">
                <a:sym typeface="Wingdings" panose="05000000000000000000" pitchFamily="2" charset="2"/>
              </a:rPr>
              <a:t> Eigenen </a:t>
            </a:r>
            <a:r>
              <a:rPr lang="de-DE" dirty="0" err="1">
                <a:sym typeface="Wingdings" panose="05000000000000000000" pitchFamily="2" charset="2"/>
              </a:rPr>
              <a:t>analy</a:t>
            </a:r>
            <a:r>
              <a:rPr lang="de-DE" dirty="0">
                <a:sym typeface="Wingdings" panose="05000000000000000000" pitchFamily="2" charset="2"/>
              </a:rPr>
              <a:t>. IK-Solver geschrieben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Momentane Inputs an den Hexapod nicht geeignet, um mit RL zu lernen</a:t>
            </a: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dirty="0">
                <a:sym typeface="Wingdings" panose="05000000000000000000" pitchFamily="2" charset="2"/>
              </a:rPr>
              <a:t> Inputs ändern, Fokus darauf wann Swing-Phase eingeleitet werden soll        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PID-Controller Tuning: Controller reagierte zu langsam </a:t>
            </a: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dirty="0">
                <a:sym typeface="Wingdings" panose="05000000000000000000" pitchFamily="2" charset="2"/>
              </a:rPr>
              <a:t> Durch neues Tuning gelöst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93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PID-Tuning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31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05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2]: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3]: Angepasster PID-Controller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71115DF4-5619-77B8-2035-20AD6F7BF61C}"/>
              </a:ext>
            </a:extLst>
          </p:cNvPr>
          <p:cNvSpPr txBox="1">
            <a:spLocks/>
          </p:cNvSpPr>
          <p:nvPr/>
        </p:nvSpPr>
        <p:spPr>
          <a:xfrm>
            <a:off x="5004955" y="389402"/>
            <a:ext cx="3781177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de-DE"/>
            </a:defPPr>
            <a:lvl1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Leveraging MATLAB Simulink for Hexapod Robotics: Simulation, Control and Learning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32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05477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Grafiken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8425225" cy="3663280"/>
          </a:xfrm>
        </p:spPr>
        <p:txBody>
          <a:bodyPr/>
          <a:lstStyle/>
          <a:p>
            <a:r>
              <a:rPr lang="de-DE" sz="1600" b="0" dirty="0"/>
              <a:t>[Fig.1]: </a:t>
            </a:r>
            <a:r>
              <a:rPr lang="de-DE" sz="1600" b="0" dirty="0">
                <a:hlinkClick r:id="rId2"/>
              </a:rPr>
              <a:t>Trossen Robotics - Phantom-AX-Hexapod</a:t>
            </a:r>
            <a:endParaRPr lang="de-DE" sz="1600" b="0" dirty="0"/>
          </a:p>
          <a:p>
            <a:r>
              <a:rPr lang="de-DE" sz="1600" dirty="0"/>
              <a:t>[Fig.7]: Schilling, M., </a:t>
            </a:r>
            <a:r>
              <a:rPr lang="de-DE" sz="1600" dirty="0" err="1"/>
              <a:t>Hoinville</a:t>
            </a:r>
            <a:r>
              <a:rPr lang="de-DE" sz="1600" dirty="0"/>
              <a:t>, T., Schmitz, J., &amp; Cruse, H. (2013). </a:t>
            </a:r>
            <a:r>
              <a:rPr lang="de-DE" sz="1600" dirty="0" err="1"/>
              <a:t>Walknet</a:t>
            </a:r>
            <a:r>
              <a:rPr lang="de-DE" sz="1600" dirty="0"/>
              <a:t>, a   bio-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controller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hexapod</a:t>
            </a:r>
            <a:r>
              <a:rPr lang="de-DE" sz="1600" dirty="0"/>
              <a:t> </a:t>
            </a:r>
            <a:r>
              <a:rPr lang="de-DE" sz="1600" dirty="0" err="1"/>
              <a:t>walking</a:t>
            </a:r>
            <a:r>
              <a:rPr lang="de-DE" sz="1600" dirty="0"/>
              <a:t>. Fig.1</a:t>
            </a:r>
          </a:p>
          <a:p>
            <a:r>
              <a:rPr lang="de-DE" sz="1600" dirty="0"/>
              <a:t>[Fig.8]: </a:t>
            </a:r>
            <a:r>
              <a:rPr lang="en-US" sz="1600" dirty="0" err="1"/>
              <a:t>Thilderkvist</a:t>
            </a:r>
            <a:r>
              <a:rPr lang="en-US" sz="1600" dirty="0"/>
              <a:t>, D., &amp; Svensson, S. (2015). Motion control of hexapod robot using model-based design(cit. on p. 8). </a:t>
            </a:r>
            <a:r>
              <a:rPr lang="de-DE" sz="1600" dirty="0"/>
              <a:t>Fig. 2.5</a:t>
            </a:r>
          </a:p>
          <a:p>
            <a:r>
              <a:rPr lang="de-DE" sz="1600" dirty="0"/>
              <a:t>[Fig.11]: </a:t>
            </a:r>
            <a:r>
              <a:rPr lang="de-DE" sz="1600" dirty="0" err="1"/>
              <a:t>Silver</a:t>
            </a:r>
            <a:r>
              <a:rPr lang="de-DE" sz="1600" dirty="0"/>
              <a:t>, D.(2015). </a:t>
            </a:r>
            <a:r>
              <a:rPr lang="de-DE" sz="1600" dirty="0" err="1">
                <a:hlinkClick r:id="rId3"/>
              </a:rPr>
              <a:t>Introduction</a:t>
            </a:r>
            <a:r>
              <a:rPr lang="de-DE" sz="1600" dirty="0">
                <a:hlinkClick r:id="rId3"/>
              </a:rPr>
              <a:t> </a:t>
            </a:r>
            <a:r>
              <a:rPr lang="de-DE" sz="1600" dirty="0" err="1">
                <a:hlinkClick r:id="rId3"/>
              </a:rPr>
              <a:t>to</a:t>
            </a:r>
            <a:r>
              <a:rPr lang="de-DE" sz="1600" dirty="0">
                <a:hlinkClick r:id="rId3"/>
              </a:rPr>
              <a:t> Reinforcement Learning(</a:t>
            </a:r>
            <a:r>
              <a:rPr lang="de-DE" sz="1600" dirty="0" err="1">
                <a:hlinkClick r:id="rId3"/>
              </a:rPr>
              <a:t>Lec</a:t>
            </a:r>
            <a:r>
              <a:rPr lang="de-DE" sz="1600" dirty="0">
                <a:hlinkClick r:id="rId3"/>
              </a:rPr>
              <a:t>. 1)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Quellen(1)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De Melo, M. S. P., da Silva Neto, J. G., Da Silva, P. J. L., Teixeira, J. M. X. N., &amp; </a:t>
            </a:r>
            <a:r>
              <a:rPr lang="en-US" sz="1500" dirty="0" err="1"/>
              <a:t>Teichrieb</a:t>
            </a:r>
            <a:r>
              <a:rPr lang="en-US" sz="1500" dirty="0"/>
              <a:t>, V. (2019). Analysis and comparison of robotics 3d simulators. 2019 21st Symposium on Virtual and Augmented Reality (SVR), 242–251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Atify</a:t>
            </a:r>
            <a:r>
              <a:rPr lang="en-US" sz="1500" dirty="0"/>
              <a:t>, M., Bennani, M., &amp; </a:t>
            </a:r>
            <a:r>
              <a:rPr lang="en-US" sz="1500" dirty="0" err="1"/>
              <a:t>Abouabdellah</a:t>
            </a:r>
            <a:r>
              <a:rPr lang="en-US" sz="1500" dirty="0"/>
              <a:t>, A. (2022). Structure optimization of a hexapod robot. International Journal on Technical and Physical Problems of Engineering (IJTPE), (50), 42–49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Barai</a:t>
            </a:r>
            <a:r>
              <a:rPr lang="en-US" sz="1500" dirty="0"/>
              <a:t>, R. K., Saha, P., &amp; Mandal, A. (2013). Smart-</a:t>
            </a:r>
            <a:r>
              <a:rPr lang="en-US" sz="1500" dirty="0" err="1"/>
              <a:t>hexbot</a:t>
            </a:r>
            <a:r>
              <a:rPr lang="en-US" sz="1500" dirty="0"/>
              <a:t>: A simulation, modeling, analysis and research tool for hexapod robot in virtual reality and </a:t>
            </a:r>
            <a:r>
              <a:rPr lang="en-US" sz="1500" dirty="0" err="1"/>
              <a:t>simulink</a:t>
            </a:r>
            <a:r>
              <a:rPr lang="en-US" sz="1500" dirty="0"/>
              <a:t>. Proceedings of Conference on Advances In Robotics, 1–7 (cit. on pp. 5, 6)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Azayev</a:t>
            </a:r>
            <a:r>
              <a:rPr lang="en-US" sz="1500" dirty="0"/>
              <a:t>, T., &amp; Zimmerman, K. (2020). Blind hexapod locomotion in complex terrain with gait adaptation using deep reinforcement learning and classification. Journal of Intelligent &amp; Robotic Systems, 99(3-4), 659–671 (cit. on p. 5).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5768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Schilling, M., </a:t>
            </a:r>
            <a:r>
              <a:rPr lang="en-US" sz="1500" dirty="0" err="1"/>
              <a:t>Hoinville</a:t>
            </a:r>
            <a:r>
              <a:rPr lang="en-US" sz="1500" dirty="0"/>
              <a:t>, T., Schmitz, J., &amp; Cruse, H. (2013). </a:t>
            </a:r>
            <a:r>
              <a:rPr lang="en-US" sz="1500" dirty="0" err="1"/>
              <a:t>Walknet</a:t>
            </a:r>
            <a:r>
              <a:rPr lang="en-US" sz="1500" dirty="0"/>
              <a:t>, a bio-inspired controller for hexapod walking. Biological cybernetics, 107, 397–419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Thilderkvist</a:t>
            </a:r>
            <a:r>
              <a:rPr lang="en-US" sz="1500" dirty="0"/>
              <a:t>, D., &amp; Svensson, S. (2015). Motion control of hexapod robot using model-based design(cit. on p. 8).</a:t>
            </a:r>
            <a:endParaRPr lang="en-US" sz="1500" dirty="0">
              <a:hlinkClick r:id="rId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Trotta, S. (2022). Walking motion generation in bio inspired hexapod robot using reinforcement learning (cit. on p. 8).</a:t>
            </a:r>
            <a:endParaRPr lang="en-US" sz="1500" dirty="0">
              <a:hlinkClick r:id="rId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>
                <a:hlinkClick r:id="rId2"/>
              </a:rPr>
              <a:t>Hauser, K., University of Illinois: Robotic Systems, Ch.6: Inverse Kinematics</a:t>
            </a:r>
            <a:endParaRPr lang="en-US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>
                <a:hlinkClick r:id="rId3"/>
              </a:rPr>
              <a:t>Douglas, Brian, (2018). Understanding PID Control, MATLAB</a:t>
            </a: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500" dirty="0"/>
              <a:t>Sutton, K., </a:t>
            </a:r>
            <a:r>
              <a:rPr lang="de-DE" sz="1500" dirty="0" err="1"/>
              <a:t>Barto</a:t>
            </a:r>
            <a:r>
              <a:rPr lang="de-DE" sz="1500" dirty="0"/>
              <a:t>, A. (2020). Reinforcement Learning: An </a:t>
            </a:r>
            <a:r>
              <a:rPr lang="de-DE" sz="1500" dirty="0" err="1"/>
              <a:t>Introduction</a:t>
            </a:r>
            <a:r>
              <a:rPr lang="de-DE" sz="1500" dirty="0"/>
              <a:t>, 2. Edition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500" dirty="0" err="1"/>
              <a:t>Silver</a:t>
            </a:r>
            <a:r>
              <a:rPr lang="de-DE" sz="1500" dirty="0"/>
              <a:t>, D.(2015). </a:t>
            </a:r>
            <a:r>
              <a:rPr lang="de-DE" sz="1500" dirty="0" err="1">
                <a:hlinkClick r:id="rId4"/>
              </a:rPr>
              <a:t>Introduction</a:t>
            </a:r>
            <a:r>
              <a:rPr lang="de-DE" sz="1500" dirty="0">
                <a:hlinkClick r:id="rId4"/>
              </a:rPr>
              <a:t> </a:t>
            </a:r>
            <a:r>
              <a:rPr lang="de-DE" sz="1500" dirty="0" err="1">
                <a:hlinkClick r:id="rId4"/>
              </a:rPr>
              <a:t>to</a:t>
            </a:r>
            <a:r>
              <a:rPr lang="de-DE" sz="1500" dirty="0">
                <a:hlinkClick r:id="rId4"/>
              </a:rPr>
              <a:t> Reinforcement Learning(</a:t>
            </a:r>
            <a:r>
              <a:rPr lang="de-DE" sz="1500" dirty="0" err="1">
                <a:hlinkClick r:id="rId4"/>
              </a:rPr>
              <a:t>Lec</a:t>
            </a:r>
            <a:r>
              <a:rPr lang="de-DE" sz="1500" dirty="0">
                <a:hlinkClick r:id="rId4"/>
              </a:rPr>
              <a:t>. 1-3) </a:t>
            </a: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>
                <a:hlinkClick r:id="rId5"/>
              </a:rPr>
              <a:t>Mathworks</a:t>
            </a:r>
            <a:r>
              <a:rPr lang="en-US" sz="1500" dirty="0">
                <a:hlinkClick r:id="rId5"/>
              </a:rPr>
              <a:t>, Help Center</a:t>
            </a:r>
            <a:endParaRPr lang="en-US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50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348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 Grafische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Hierarchisch angeordneter Blöcke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Datenübertragung mittels Signallinien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Bibliotheken mit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716016" y="388800"/>
            <a:ext cx="406920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>
          <a:xfrm>
            <a:off x="360000" y="6167362"/>
            <a:ext cx="5184000" cy="360000"/>
          </a:xfrm>
        </p:spPr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876256" y="5388720"/>
            <a:ext cx="2088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Simulink, springender Ball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561A76-9F97-65F5-E079-9C2E1CC6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079" y="886850"/>
            <a:ext cx="3672408" cy="4514824"/>
          </a:xfrm>
          <a:prstGeom prst="rect">
            <a:avLst/>
          </a:prstGeom>
        </p:spPr>
      </p:pic>
      <p:pic>
        <p:nvPicPr>
          <p:cNvPr id="12" name="Grafik 11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7EB1B4E9-81CF-985A-1D77-B6126A6A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1" y="4149080"/>
            <a:ext cx="5561536" cy="166437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84E055-C228-55B7-09AB-B482699FA2B1}"/>
              </a:ext>
            </a:extLst>
          </p:cNvPr>
          <p:cNvSpPr txBox="1"/>
          <p:nvPr/>
        </p:nvSpPr>
        <p:spPr>
          <a:xfrm>
            <a:off x="2843808" y="577616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Position[blau] und </a:t>
            </a:r>
            <a:r>
              <a:rPr lang="de-DE" sz="800" dirty="0" err="1"/>
              <a:t>Geschw</a:t>
            </a:r>
            <a:r>
              <a:rPr lang="de-DE" sz="800" dirty="0"/>
              <a:t>.[orange] des Balls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Basis der Arbeit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5" name="Grafik 4" descr="Ein Bild, das Text, Screenshot, Kreis, Schrift enthält.&#10;&#10;Automatisch generierte Beschreibung">
            <a:extLst>
              <a:ext uri="{FF2B5EF4-FFF2-40B4-BE49-F238E27FC236}">
                <a16:creationId xmlns:a16="http://schemas.microsoft.com/office/drawing/2014/main" id="{0AAD8F02-389F-4CAC-2D70-E33FDC3E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12" y="908720"/>
            <a:ext cx="4561480" cy="47582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8A2AE28-2313-F080-E766-D4EFC77965B6}"/>
              </a:ext>
            </a:extLst>
          </p:cNvPr>
          <p:cNvSpPr txBox="1"/>
          <p:nvPr/>
        </p:nvSpPr>
        <p:spPr>
          <a:xfrm>
            <a:off x="6228184" y="5733836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Übersicht, Basis</a:t>
            </a:r>
          </a:p>
        </p:txBody>
      </p:sp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Wieso Simulation, wieso Simulink ?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7549" y="2286000"/>
            <a:ext cx="8426451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0" dirty="0"/>
              <a:t>-  Testen auf Hardware sehr aufwändig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Bessere Analysemöglichkeiten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Reproduzierbarkeit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Weit verbreitetes, vielfältiges Tool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Schnelle Entwicklung möglich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Einfache Integration mit z.B. Reinforcement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>
              <a:lnSpc>
                <a:spcPct val="150000"/>
              </a:lnSpc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48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Entwicklung von Controller für </a:t>
            </a:r>
            <a:r>
              <a:rPr lang="de-DE" dirty="0" err="1"/>
              <a:t>Hexapods</a:t>
            </a:r>
            <a:r>
              <a:rPr lang="de-DE" dirty="0"/>
              <a:t> komplex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Hauptziel: </a:t>
            </a:r>
            <a:r>
              <a:rPr lang="de-DE" dirty="0"/>
              <a:t>Entwicklung des Hexapod-Modells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Validierung des Modells durch eigenen Controller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Erproben von Simulink-RL Integration</a:t>
            </a: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084EA992-91E9-9C9D-5350-E79F815F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57" y="1812586"/>
            <a:ext cx="5017685" cy="395828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5220072" y="5772598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[Fig.5]: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90612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29701" y="1483179"/>
            <a:ext cx="6866635" cy="426039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Grundlagen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Simscape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Bewegungsablauf eines Insekts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Inverse Kinematik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PID-Controller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Reinforcement Learning</a:t>
            </a:r>
            <a:endParaRPr lang="de-DE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Das Simulink-Modell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Hexapod-Modell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RL Setup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Probleme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Aktueller Stand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Quellen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b="0" dirty="0"/>
          </a:p>
          <a:p>
            <a:pPr lvl="1" indent="0">
              <a:buNone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DDF94E9F11F8C469FCDD952BC8B2F05" ma:contentTypeVersion="3" ma:contentTypeDescription="Ein neues Dokument erstellen." ma:contentTypeScope="" ma:versionID="cc5b3a1add6bceeb16badd86fc37cfe3">
  <xsd:schema xmlns:xsd="http://www.w3.org/2001/XMLSchema" xmlns:xs="http://www.w3.org/2001/XMLSchema" xmlns:p="http://schemas.microsoft.com/office/2006/metadata/properties" xmlns:ns3="3d63be40-0b47-4f74-adf1-2f90d9032c35" targetNamespace="http://schemas.microsoft.com/office/2006/metadata/properties" ma:root="true" ma:fieldsID="f19035c80fe0ce677d4ea4502c859e9e" ns3:_="">
    <xsd:import namespace="3d63be40-0b47-4f74-adf1-2f90d9032c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3be40-0b47-4f74-adf1-2f90d9032c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F6C38E-51E2-40EB-8296-1C6B592B3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3be40-0b47-4f74-adf1-2f90d9032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673C1F-EBBF-48DF-9260-F189DE87C6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ED3A5F-0ECA-4510-AD20-09E5896F0C71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3d63be40-0b47-4f74-adf1-2f90d9032c3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1865</Words>
  <Application>Microsoft Office PowerPoint</Application>
  <PresentationFormat>Bildschirmpräsentation (4:3)</PresentationFormat>
  <Paragraphs>312</Paragraphs>
  <Slides>36</Slides>
  <Notes>4</Notes>
  <HiddenSlides>3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Meta Offc Pro</vt:lpstr>
      <vt:lpstr>Symbol</vt:lpstr>
      <vt:lpstr>Verdana</vt:lpstr>
      <vt:lpstr>Wingdings</vt:lpstr>
      <vt:lpstr>WWU Münster PowerPoint Master</vt:lpstr>
      <vt:lpstr>Leveraging MATLAB Simulink for Hexapod Robotics: Simulation, Control and Learning</vt:lpstr>
      <vt:lpstr>Leveraging MATLAB Simulink for Hexapod Robotics: Simulation, Control and Learning</vt:lpstr>
      <vt:lpstr>Hexapods</vt:lpstr>
      <vt:lpstr>MATLAB Simulink</vt:lpstr>
      <vt:lpstr>Basis der Arbeit</vt:lpstr>
      <vt:lpstr>Wieso Simulation, wieso Simulink ?</vt:lpstr>
      <vt:lpstr>Problemstellung</vt:lpstr>
      <vt:lpstr>Ansatz</vt:lpstr>
      <vt:lpstr>Übersicht </vt:lpstr>
      <vt:lpstr>Simscape</vt:lpstr>
      <vt:lpstr>Simscape: Beispiel</vt:lpstr>
      <vt:lpstr>Bewegungsablauf - Insekt (1)</vt:lpstr>
      <vt:lpstr>Bewegungsablauf - Insekt (2)</vt:lpstr>
      <vt:lpstr>Inverse Kinematik (1)</vt:lpstr>
      <vt:lpstr>Inverse Kinematik (2)</vt:lpstr>
      <vt:lpstr>PID-Controller</vt:lpstr>
      <vt:lpstr>Reinforcement Learning</vt:lpstr>
      <vt:lpstr>RL in Simulink</vt:lpstr>
      <vt:lpstr>Übersicht: Simulink-Modell</vt:lpstr>
      <vt:lpstr>Physical Hexapod</vt:lpstr>
      <vt:lpstr>Physical Hexapod Leg</vt:lpstr>
      <vt:lpstr>Hexapod: Koordinatensysteme</vt:lpstr>
      <vt:lpstr>Hexapod Controller</vt:lpstr>
      <vt:lpstr>Hexapod Controller</vt:lpstr>
      <vt:lpstr>Leg Controller</vt:lpstr>
      <vt:lpstr>Leg Movement Generation </vt:lpstr>
      <vt:lpstr>Leg Movement Generation </vt:lpstr>
      <vt:lpstr>Signal Generator</vt:lpstr>
      <vt:lpstr>Swing-Phase </vt:lpstr>
      <vt:lpstr>Probleme und Lösungen</vt:lpstr>
      <vt:lpstr>PID-Tuning</vt:lpstr>
      <vt:lpstr>Aktueller Stand</vt:lpstr>
      <vt:lpstr>Grafiken</vt:lpstr>
      <vt:lpstr>Quellen(1)</vt:lpstr>
      <vt:lpstr>Quellen(2)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106</cp:revision>
  <dcterms:created xsi:type="dcterms:W3CDTF">2023-08-17T11:57:25Z</dcterms:created>
  <dcterms:modified xsi:type="dcterms:W3CDTF">2023-08-30T18:08:27Z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0x0101004DDF94E9F11F8C469FCDD952BC8B2F05</vt:lpwstr>
  </property>
</Properties>
</file>